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Futura Display" charset="1" panose="020B0504050904050C04"/>
      <p:regular r:id="rId20"/>
    </p:embeddedFont>
    <p:embeddedFont>
      <p:font typeface="Lazydog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2.png" Type="http://schemas.openxmlformats.org/officeDocument/2006/relationships/image"/><Relationship Id="rId12" Target="../media/image3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5.png" Type="http://schemas.openxmlformats.org/officeDocument/2006/relationships/image"/><Relationship Id="rId12" Target="../media/image16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7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15" Target="../media/image22.png" Type="http://schemas.openxmlformats.org/officeDocument/2006/relationships/image"/><Relationship Id="rId16" Target="../media/image23.png" Type="http://schemas.openxmlformats.org/officeDocument/2006/relationships/image"/><Relationship Id="rId17" Target="../media/image4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24.png" Type="http://schemas.openxmlformats.org/officeDocument/2006/relationships/image"/><Relationship Id="rId12" Target="../media/image25.png" Type="http://schemas.openxmlformats.org/officeDocument/2006/relationships/image"/><Relationship Id="rId13" Target="../media/image26.png" Type="http://schemas.openxmlformats.org/officeDocument/2006/relationships/image"/><Relationship Id="rId14" Target="../media/image27.png" Type="http://schemas.openxmlformats.org/officeDocument/2006/relationships/image"/><Relationship Id="rId15" Target="../media/image28.png" Type="http://schemas.openxmlformats.org/officeDocument/2006/relationships/image"/><Relationship Id="rId16" Target="../media/image29.pn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32.png" Type="http://schemas.openxmlformats.org/officeDocument/2006/relationships/image"/><Relationship Id="rId2" Target="../media/image6.png" Type="http://schemas.openxmlformats.org/officeDocument/2006/relationships/image"/><Relationship Id="rId20" Target="../media/image33.svg" Type="http://schemas.openxmlformats.org/officeDocument/2006/relationships/image"/><Relationship Id="rId21" Target="../media/image34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35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36.png" Type="http://schemas.openxmlformats.org/officeDocument/2006/relationships/image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81244" y="8420249"/>
            <a:ext cx="2775155" cy="1676102"/>
            <a:chOff x="0" y="0"/>
            <a:chExt cx="3700207" cy="22348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95090" cy="2234803"/>
            </a:xfrm>
            <a:custGeom>
              <a:avLst/>
              <a:gdLst/>
              <a:ahLst/>
              <a:cxnLst/>
              <a:rect r="r" b="b" t="t" l="l"/>
              <a:pathLst>
                <a:path h="2234803" w="1595090">
                  <a:moveTo>
                    <a:pt x="0" y="0"/>
                  </a:moveTo>
                  <a:lnTo>
                    <a:pt x="1595090" y="0"/>
                  </a:lnTo>
                  <a:lnTo>
                    <a:pt x="1595090" y="2234803"/>
                  </a:lnTo>
                  <a:lnTo>
                    <a:pt x="0" y="2234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5471210">
              <a:off x="1819627" y="-155836"/>
              <a:ext cx="890255" cy="1419752"/>
            </a:xfrm>
            <a:custGeom>
              <a:avLst/>
              <a:gdLst/>
              <a:ahLst/>
              <a:cxnLst/>
              <a:rect r="r" b="b" t="t" l="l"/>
              <a:pathLst>
                <a:path h="1419752" w="890255">
                  <a:moveTo>
                    <a:pt x="0" y="0"/>
                  </a:moveTo>
                  <a:lnTo>
                    <a:pt x="890255" y="0"/>
                  </a:lnTo>
                  <a:lnTo>
                    <a:pt x="890255" y="1419752"/>
                  </a:lnTo>
                  <a:lnTo>
                    <a:pt x="0" y="1419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1024415">
              <a:off x="2377633" y="690315"/>
              <a:ext cx="567884" cy="854173"/>
            </a:xfrm>
            <a:custGeom>
              <a:avLst/>
              <a:gdLst/>
              <a:ahLst/>
              <a:cxnLst/>
              <a:rect r="r" b="b" t="t" l="l"/>
              <a:pathLst>
                <a:path h="854173" w="567884">
                  <a:moveTo>
                    <a:pt x="0" y="0"/>
                  </a:moveTo>
                  <a:lnTo>
                    <a:pt x="567885" y="0"/>
                  </a:lnTo>
                  <a:lnTo>
                    <a:pt x="567885" y="854173"/>
                  </a:lnTo>
                  <a:lnTo>
                    <a:pt x="0" y="854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88204" y="341510"/>
              <a:ext cx="1680659" cy="2125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271"/>
                </a:lnSpc>
                <a:spcBef>
                  <a:spcPct val="0"/>
                </a:spcBef>
              </a:pPr>
              <a:r>
                <a:rPr lang="en-US" sz="908">
                  <a:solidFill>
                    <a:srgbClr val="FFFFFF"/>
                  </a:solidFill>
                  <a:latin typeface="Futura Display"/>
                  <a:ea typeface="Futura Display"/>
                  <a:cs typeface="Futura Display"/>
                  <a:sym typeface="Futura Display"/>
                </a:rPr>
                <a:t>ENVIRONMENTAL </a:t>
              </a:r>
              <a:r>
                <a:rPr lang="en-US" sz="908" strike="noStrike" u="none">
                  <a:solidFill>
                    <a:srgbClr val="FFFFFF"/>
                  </a:solidFill>
                  <a:latin typeface="Futura Display"/>
                  <a:ea typeface="Futura Display"/>
                  <a:cs typeface="Futura Display"/>
                  <a:sym typeface="Futura Display"/>
                </a:rPr>
                <a:t>STUDIES (EVS)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8204" y="525465"/>
              <a:ext cx="3612003" cy="2393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1455"/>
                </a:lnSpc>
                <a:spcBef>
                  <a:spcPct val="0"/>
                </a:spcBef>
              </a:pPr>
              <a:r>
                <a:rPr lang="en-US" sz="1039">
                  <a:solidFill>
                    <a:srgbClr val="FFFFFF"/>
                  </a:solidFill>
                  <a:latin typeface="Futura Display"/>
                  <a:ea typeface="Futura Display"/>
                  <a:cs typeface="Futura Display"/>
                  <a:sym typeface="Futura Display"/>
                </a:rPr>
                <a:t>SMART E-DUSTBIN FOR SUSTAINABLE WASTE MANAGEMENT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93583" y="3544620"/>
            <a:ext cx="12262044" cy="10287000"/>
          </a:xfrm>
          <a:custGeom>
            <a:avLst/>
            <a:gdLst/>
            <a:ahLst/>
            <a:cxnLst/>
            <a:rect r="r" b="b" t="t" l="l"/>
            <a:pathLst>
              <a:path h="10287000" w="12262044">
                <a:moveTo>
                  <a:pt x="0" y="0"/>
                </a:moveTo>
                <a:lnTo>
                  <a:pt x="12262044" y="0"/>
                </a:lnTo>
                <a:lnTo>
                  <a:pt x="122620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9599" r="0" b="-9599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08305" y="1211584"/>
            <a:ext cx="8222468" cy="1014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94"/>
              </a:lnSpc>
              <a:spcBef>
                <a:spcPct val="0"/>
              </a:spcBef>
            </a:pPr>
            <a:r>
              <a:rPr lang="en-US" sz="592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ENVIRONMENTAL </a:t>
            </a:r>
            <a:r>
              <a:rPr lang="en-US" sz="5924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STUDIES (EVS)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8305" y="2092519"/>
            <a:ext cx="17671389" cy="1164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491"/>
              </a:lnSpc>
              <a:spcBef>
                <a:spcPct val="0"/>
              </a:spcBef>
            </a:pPr>
            <a:r>
              <a:rPr lang="en-US" sz="677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SMART E-DUSTBIN FOR SUSTAINABLE WASTE MANAGEMENT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646563"/>
            <a:ext cx="7803830" cy="10933563"/>
          </a:xfrm>
          <a:custGeom>
            <a:avLst/>
            <a:gdLst/>
            <a:ahLst/>
            <a:cxnLst/>
            <a:rect r="r" b="b" t="t" l="l"/>
            <a:pathLst>
              <a:path h="10933563" w="7803830">
                <a:moveTo>
                  <a:pt x="0" y="0"/>
                </a:moveTo>
                <a:lnTo>
                  <a:pt x="7803830" y="0"/>
                </a:lnTo>
                <a:lnTo>
                  <a:pt x="7803830" y="10933563"/>
                </a:lnTo>
                <a:lnTo>
                  <a:pt x="0" y="109335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71210">
            <a:off x="8902357" y="-1408975"/>
            <a:ext cx="4355487" cy="6946005"/>
          </a:xfrm>
          <a:custGeom>
            <a:avLst/>
            <a:gdLst/>
            <a:ahLst/>
            <a:cxnLst/>
            <a:rect r="r" b="b" t="t" l="l"/>
            <a:pathLst>
              <a:path h="6946005" w="4355487">
                <a:moveTo>
                  <a:pt x="0" y="0"/>
                </a:moveTo>
                <a:lnTo>
                  <a:pt x="4355486" y="0"/>
                </a:lnTo>
                <a:lnTo>
                  <a:pt x="4355486" y="6946005"/>
                </a:lnTo>
                <a:lnTo>
                  <a:pt x="0" y="6946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24415">
            <a:off x="11632349" y="2730738"/>
            <a:ext cx="2778320" cy="4178961"/>
          </a:xfrm>
          <a:custGeom>
            <a:avLst/>
            <a:gdLst/>
            <a:ahLst/>
            <a:cxnLst/>
            <a:rect r="r" b="b" t="t" l="l"/>
            <a:pathLst>
              <a:path h="4178961" w="2778320">
                <a:moveTo>
                  <a:pt x="0" y="0"/>
                </a:moveTo>
                <a:lnTo>
                  <a:pt x="2778320" y="0"/>
                </a:lnTo>
                <a:lnTo>
                  <a:pt x="2778320" y="4178961"/>
                </a:lnTo>
                <a:lnTo>
                  <a:pt x="0" y="41789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1529" y="1049743"/>
            <a:ext cx="8222468" cy="1014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294"/>
              </a:lnSpc>
              <a:spcBef>
                <a:spcPct val="0"/>
              </a:spcBef>
            </a:pPr>
            <a:r>
              <a:rPr lang="en-US" sz="592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ENVIRONMENTAL </a:t>
            </a:r>
            <a:r>
              <a:rPr lang="en-US" sz="5924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STUDIES (EVS)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1529" y="1930677"/>
            <a:ext cx="17671389" cy="1164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491"/>
              </a:lnSpc>
              <a:spcBef>
                <a:spcPct val="0"/>
              </a:spcBef>
            </a:pPr>
            <a:r>
              <a:rPr lang="en-US" sz="677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SMART E-DUSTBIN FOR SUSTAINABLE WASTE MANAGEMENT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0"/>
            <a:ext cx="12262044" cy="10287000"/>
          </a:xfrm>
          <a:custGeom>
            <a:avLst/>
            <a:gdLst/>
            <a:ahLst/>
            <a:cxnLst/>
            <a:rect r="r" b="b" t="t" l="l"/>
            <a:pathLst>
              <a:path h="10287000" w="12262044">
                <a:moveTo>
                  <a:pt x="0" y="0"/>
                </a:moveTo>
                <a:lnTo>
                  <a:pt x="12262044" y="0"/>
                </a:lnTo>
                <a:lnTo>
                  <a:pt x="1226204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9599" r="0" b="-9599"/>
            </a:stretch>
          </a:blipFill>
        </p:spPr>
      </p:sp>
    </p:spTree>
  </p:cSld>
  <p:clrMapOvr>
    <a:masterClrMapping/>
  </p:clrMapOvr>
  <p:transition spd="slow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85075" y="-171450"/>
            <a:ext cx="6492088" cy="1514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497"/>
              </a:lnSpc>
              <a:spcBef>
                <a:spcPct val="0"/>
              </a:spcBef>
            </a:pPr>
            <a:r>
              <a:rPr lang="en-US" sz="892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TEAM MEMBER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69091"/>
            <a:ext cx="4403096" cy="9682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JOY SAMUL 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 241001001188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015"/>
              </a:lnSpc>
            </a:pP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KANISHA MONDAL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 241001001083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015"/>
              </a:lnSpc>
            </a:pP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SUPARNA GHOSH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 241001001169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015"/>
              </a:lnSpc>
            </a:pP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RIMI SAHA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 241001001029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015"/>
              </a:lnSpc>
            </a:pP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JYOTI ROY</a:t>
            </a:r>
          </a:p>
          <a:p>
            <a:pPr algn="ctr">
              <a:lnSpc>
                <a:spcPts val="4015"/>
              </a:lnSpc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 241001001093</a:t>
            </a:r>
          </a:p>
          <a:p>
            <a:pPr algn="ctr" marL="0" indent="0" lvl="0">
              <a:lnSpc>
                <a:spcPts val="4015"/>
              </a:lnSpc>
              <a:spcBef>
                <a:spcPct val="0"/>
              </a:spcBef>
            </a:pPr>
            <a:r>
              <a:rPr lang="en-US" sz="2867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276772" y="101208"/>
            <a:ext cx="3743910" cy="10017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SHOURJYA ROY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 241001001179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155"/>
              </a:lnSpc>
            </a:pP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AGNIK ROY 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ID:241001001181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155"/>
              </a:lnSpc>
            </a:pP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SHAYAN SAHA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 241001001036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155"/>
              </a:lnSpc>
            </a:pP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ANKITA SOM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ID:241001001184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  <a:p>
            <a:pPr algn="ctr">
              <a:lnSpc>
                <a:spcPts val="4155"/>
              </a:lnSpc>
            </a:pP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CHAYAN CHOUDHURY</a:t>
            </a:r>
          </a:p>
          <a:p>
            <a:pPr algn="ctr">
              <a:lnSpc>
                <a:spcPts val="4155"/>
              </a:lnSpc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ID:241001001103</a:t>
            </a:r>
          </a:p>
          <a:p>
            <a:pPr algn="ctr" marL="0" indent="0" lvl="0">
              <a:lnSpc>
                <a:spcPts val="4155"/>
              </a:lnSpc>
              <a:spcBef>
                <a:spcPct val="0"/>
              </a:spcBef>
            </a:pPr>
            <a:r>
              <a:rPr lang="en-US" sz="296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BCS 2C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187028" y="1997359"/>
            <a:ext cx="7041854" cy="8289641"/>
          </a:xfrm>
          <a:custGeom>
            <a:avLst/>
            <a:gdLst/>
            <a:ahLst/>
            <a:cxnLst/>
            <a:rect r="r" b="b" t="t" l="l"/>
            <a:pathLst>
              <a:path h="8289641" w="7041854">
                <a:moveTo>
                  <a:pt x="0" y="0"/>
                </a:moveTo>
                <a:lnTo>
                  <a:pt x="7041854" y="0"/>
                </a:lnTo>
                <a:lnTo>
                  <a:pt x="7041854" y="8289641"/>
                </a:lnTo>
                <a:lnTo>
                  <a:pt x="0" y="8289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506112" y="-873250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9330386" y="4599478"/>
            <a:ext cx="8659734" cy="5687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586214" indent="-293107" lvl="1">
              <a:lnSpc>
                <a:spcPts val="3801"/>
              </a:lnSpc>
              <a:buFont typeface="Arial"/>
              <a:buChar char="•"/>
            </a:pP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D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u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e to 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ra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pid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 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urban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zation and increa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ing po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p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u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la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tion, waste generation has increased drasticall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y</a:t>
            </a: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.</a:t>
            </a:r>
          </a:p>
          <a:p>
            <a:pPr algn="ctr" marL="586214" indent="-293107" lvl="1">
              <a:lnSpc>
                <a:spcPts val="3801"/>
              </a:lnSpc>
              <a:spcBef>
                <a:spcPct val="0"/>
              </a:spcBef>
              <a:buFont typeface="Arial"/>
              <a:buChar char="•"/>
            </a:pP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Traditional waste collection methods are inefficient—dustbins often overflow because they are not monitored regularly.</a:t>
            </a:r>
          </a:p>
          <a:p>
            <a:pPr algn="ctr" marL="586214" indent="-293107" lvl="1">
              <a:lnSpc>
                <a:spcPts val="3801"/>
              </a:lnSpc>
              <a:spcBef>
                <a:spcPct val="0"/>
              </a:spcBef>
              <a:buFont typeface="Arial"/>
              <a:buChar char="•"/>
            </a:pP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Overflowing bins result in foul smell, diseases, mosquito breeding, roadside littering, and environmental degradation.</a:t>
            </a:r>
          </a:p>
          <a:p>
            <a:pPr algn="ctr" marL="586214" indent="-293107" lvl="1">
              <a:lnSpc>
                <a:spcPts val="3801"/>
              </a:lnSpc>
              <a:spcBef>
                <a:spcPct val="0"/>
              </a:spcBef>
              <a:buFont typeface="Arial"/>
              <a:buChar char="•"/>
            </a:pP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Manual monitoring of bins requires time, labour, and cost.</a:t>
            </a:r>
          </a:p>
          <a:p>
            <a:pPr algn="ctr" marL="586214" indent="-293107" lvl="1">
              <a:lnSpc>
                <a:spcPts val="3801"/>
              </a:lnSpc>
              <a:spcBef>
                <a:spcPct val="0"/>
              </a:spcBef>
              <a:buFont typeface="Arial"/>
              <a:buChar char="•"/>
            </a:pP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Technology-based systems like E-Dustbins can improve waste handling by providing automation and real-time monitoring.</a:t>
            </a:r>
          </a:p>
          <a:p>
            <a:pPr algn="ctr" marL="586214" indent="-293107" lvl="1">
              <a:lnSpc>
                <a:spcPts val="3801"/>
              </a:lnSpc>
              <a:spcBef>
                <a:spcPct val="0"/>
              </a:spcBef>
              <a:buFont typeface="Arial"/>
              <a:buChar char="•"/>
            </a:pPr>
            <a:r>
              <a:rPr lang="en-US" sz="2715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This project aims to create a smart dustbin that promotes a cleaner and greener environment.</a:t>
            </a:r>
          </a:p>
          <a:p>
            <a:pPr algn="ctr" marL="0" indent="0" lvl="0">
              <a:lnSpc>
                <a:spcPts val="3801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340047" y="-22583"/>
            <a:ext cx="5990339" cy="1882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359"/>
              </a:lnSpc>
              <a:spcBef>
                <a:spcPct val="0"/>
              </a:spcBef>
            </a:pPr>
            <a:r>
              <a:rPr lang="en-US" sz="10971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B</a:t>
            </a:r>
            <a:r>
              <a:rPr lang="en-US" sz="10971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a</a:t>
            </a:r>
            <a:r>
              <a:rPr lang="en-US" sz="10971" strike="noStrike" u="none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ckground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8728803">
            <a:off x="11239048" y="-1524946"/>
            <a:ext cx="4842409" cy="7429303"/>
          </a:xfrm>
          <a:custGeom>
            <a:avLst/>
            <a:gdLst/>
            <a:ahLst/>
            <a:cxnLst/>
            <a:rect r="r" b="b" t="t" l="l"/>
            <a:pathLst>
              <a:path h="7429303" w="4842409">
                <a:moveTo>
                  <a:pt x="0" y="0"/>
                </a:moveTo>
                <a:lnTo>
                  <a:pt x="4842409" y="0"/>
                </a:lnTo>
                <a:lnTo>
                  <a:pt x="4842409" y="7429303"/>
                </a:lnTo>
                <a:lnTo>
                  <a:pt x="0" y="74293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973" r="0" b="-1973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7042540">
            <a:off x="8024346" y="1931978"/>
            <a:ext cx="2612081" cy="4028328"/>
          </a:xfrm>
          <a:custGeom>
            <a:avLst/>
            <a:gdLst/>
            <a:ahLst/>
            <a:cxnLst/>
            <a:rect r="r" b="b" t="t" l="l"/>
            <a:pathLst>
              <a:path h="4028328" w="2612081">
                <a:moveTo>
                  <a:pt x="0" y="0"/>
                </a:moveTo>
                <a:lnTo>
                  <a:pt x="2612080" y="0"/>
                </a:lnTo>
                <a:lnTo>
                  <a:pt x="2612080" y="4028328"/>
                </a:lnTo>
                <a:lnTo>
                  <a:pt x="0" y="40283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265" t="0" r="-1265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309090">
            <a:off x="-7444265" y="-1099417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3492447" y="129817"/>
            <a:ext cx="9515587" cy="1882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359"/>
              </a:lnSpc>
              <a:spcBef>
                <a:spcPct val="0"/>
              </a:spcBef>
            </a:pPr>
            <a:r>
              <a:rPr lang="en-US" sz="10971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Literature Review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66429" y="1646223"/>
            <a:ext cx="12397672" cy="2222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8"/>
              </a:lnSpc>
            </a:pPr>
            <a:r>
              <a:rPr lang="en-US" sz="279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Research studies and previous projects highlight the need for automated waste systems:</a:t>
            </a:r>
          </a:p>
          <a:p>
            <a:pPr algn="ctr" marL="0" indent="0" lvl="0">
              <a:lnSpc>
                <a:spcPts val="14554"/>
              </a:lnSpc>
              <a:spcBef>
                <a:spcPct val="0"/>
              </a:spcBef>
            </a:pPr>
          </a:p>
        </p:txBody>
      </p:sp>
      <p:grpSp>
        <p:nvGrpSpPr>
          <p:cNvPr name="Group 17" id="17"/>
          <p:cNvGrpSpPr/>
          <p:nvPr/>
        </p:nvGrpSpPr>
        <p:grpSpPr>
          <a:xfrm rot="0">
            <a:off x="3492447" y="2454884"/>
            <a:ext cx="12696045" cy="3648230"/>
            <a:chOff x="0" y="0"/>
            <a:chExt cx="16928060" cy="4864307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57150"/>
              <a:ext cx="16928060" cy="23586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58"/>
                </a:lnSpc>
              </a:pPr>
              <a:r>
                <a:rPr lang="en-US" sz="2541" spc="-101">
                  <a:solidFill>
                    <a:srgbClr val="FFFFFF"/>
                  </a:solidFill>
                  <a:latin typeface="Lazydog"/>
                  <a:ea typeface="Lazydog"/>
                  <a:cs typeface="Lazydog"/>
                  <a:sym typeface="Lazydog"/>
                </a:rPr>
                <a:t>1.Ultrasonic-sensor-based bins</a:t>
              </a:r>
            </a:p>
            <a:p>
              <a:pPr algn="ctr">
                <a:lnSpc>
                  <a:spcPts val="3558"/>
                </a:lnSpc>
              </a:pPr>
              <a:r>
                <a:rPr lang="en-US" sz="2541">
                  <a:solidFill>
                    <a:srgbClr val="FFFFFF"/>
                  </a:solidFill>
                  <a:latin typeface="Lazydog"/>
                  <a:ea typeface="Lazydog"/>
                  <a:cs typeface="Lazydog"/>
                  <a:sym typeface="Lazydog"/>
                </a:rPr>
                <a:t>Used to measure the level of trash inside bins.</a:t>
              </a:r>
            </a:p>
            <a:p>
              <a:pPr algn="ctr">
                <a:lnSpc>
                  <a:spcPts val="3558"/>
                </a:lnSpc>
              </a:pPr>
              <a:r>
                <a:rPr lang="en-US" sz="2541">
                  <a:solidFill>
                    <a:srgbClr val="FFFFFF"/>
                  </a:solidFill>
                  <a:latin typeface="Lazydog"/>
                  <a:ea typeface="Lazydog"/>
                  <a:cs typeface="Lazydog"/>
                  <a:sym typeface="Lazydog"/>
                </a:rPr>
                <a:t>Helps in predicting when the bin becomes full.</a:t>
              </a:r>
            </a:p>
            <a:p>
              <a:pPr algn="ctr">
                <a:lnSpc>
                  <a:spcPts val="3558"/>
                </a:lnSpc>
                <a:spcBef>
                  <a:spcPct val="0"/>
                </a:spcBef>
              </a:pP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2505645"/>
              <a:ext cx="16928060" cy="23586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58"/>
                </a:lnSpc>
              </a:pPr>
              <a:r>
                <a:rPr lang="en-US" sz="2541">
                  <a:solidFill>
                    <a:srgbClr val="C1FF72"/>
                  </a:solidFill>
                  <a:latin typeface="Lazydog"/>
                  <a:ea typeface="Lazydog"/>
                  <a:cs typeface="Lazydog"/>
                  <a:sym typeface="Lazydog"/>
                </a:rPr>
                <a:t>2.IoT-based smart waste collection systems</a:t>
              </a:r>
            </a:p>
            <a:p>
              <a:pPr algn="ctr">
                <a:lnSpc>
                  <a:spcPts val="3558"/>
                </a:lnSpc>
              </a:pPr>
              <a:r>
                <a:rPr lang="en-US" sz="2541">
                  <a:solidFill>
                    <a:srgbClr val="C1FF72"/>
                  </a:solidFill>
                  <a:latin typeface="Lazydog"/>
                  <a:ea typeface="Lazydog"/>
                  <a:cs typeface="Lazydog"/>
                  <a:sym typeface="Lazydog"/>
                </a:rPr>
                <a:t>Sends alerts to m</a:t>
              </a:r>
              <a:r>
                <a:rPr lang="en-US" sz="2541">
                  <a:solidFill>
                    <a:srgbClr val="C1FF72"/>
                  </a:solidFill>
                  <a:latin typeface="Lazydog"/>
                  <a:ea typeface="Lazydog"/>
                  <a:cs typeface="Lazydog"/>
                  <a:sym typeface="Lazydog"/>
                </a:rPr>
                <a:t>unicipal authorities.</a:t>
              </a:r>
            </a:p>
            <a:p>
              <a:pPr algn="ctr">
                <a:lnSpc>
                  <a:spcPts val="3558"/>
                </a:lnSpc>
              </a:pPr>
              <a:r>
                <a:rPr lang="en-US" sz="2541">
                  <a:solidFill>
                    <a:srgbClr val="C1FF72"/>
                  </a:solidFill>
                  <a:latin typeface="Lazydog"/>
                  <a:ea typeface="Lazydog"/>
                  <a:cs typeface="Lazydog"/>
                  <a:sym typeface="Lazydog"/>
                </a:rPr>
                <a:t>Optimizes garbage truck routes</a:t>
              </a:r>
            </a:p>
            <a:p>
              <a:pPr algn="ctr">
                <a:lnSpc>
                  <a:spcPts val="3558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192035" y="6103114"/>
            <a:ext cx="11910425" cy="3709506"/>
            <a:chOff x="0" y="0"/>
            <a:chExt cx="15880567" cy="4946008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57150"/>
              <a:ext cx="15880567" cy="24075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5"/>
                </a:lnSpc>
              </a:pPr>
              <a:r>
                <a:rPr lang="en-US" sz="2597" spc="-103">
                  <a:solidFill>
                    <a:srgbClr val="000000"/>
                  </a:solidFill>
                  <a:latin typeface="Lazydog"/>
                  <a:ea typeface="Lazydog"/>
                  <a:cs typeface="Lazydog"/>
                  <a:sym typeface="Lazydog"/>
                </a:rPr>
                <a:t>3.Automatic lid opening mechanisms</a:t>
              </a:r>
            </a:p>
            <a:p>
              <a:pPr algn="ctr">
                <a:lnSpc>
                  <a:spcPts val="3635"/>
                </a:lnSpc>
              </a:pPr>
              <a:r>
                <a:rPr lang="en-US" sz="2597" spc="-103">
                  <a:solidFill>
                    <a:srgbClr val="000000"/>
                  </a:solidFill>
                  <a:latin typeface="Lazydog"/>
                  <a:ea typeface="Lazydog"/>
                  <a:cs typeface="Lazydog"/>
                  <a:sym typeface="Lazydog"/>
                </a:rPr>
                <a:t>Promotes hygiene by reducing physical contact.</a:t>
              </a:r>
            </a:p>
            <a:p>
              <a:pPr algn="ctr">
                <a:lnSpc>
                  <a:spcPts val="3635"/>
                </a:lnSpc>
              </a:pPr>
              <a:r>
                <a:rPr lang="en-US" sz="2597" spc="-103">
                  <a:solidFill>
                    <a:srgbClr val="000000"/>
                  </a:solidFill>
                  <a:latin typeface="Lazydog"/>
                  <a:ea typeface="Lazydog"/>
                  <a:cs typeface="Lazydog"/>
                  <a:sym typeface="Lazydog"/>
                </a:rPr>
                <a:t>Useful especially in hospitals, malls, and public places.</a:t>
              </a:r>
            </a:p>
            <a:p>
              <a:pPr algn="ctr">
                <a:lnSpc>
                  <a:spcPts val="3635"/>
                </a:lnSpc>
                <a:spcBef>
                  <a:spcPct val="0"/>
                </a:spcBef>
              </a:pP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2538412"/>
              <a:ext cx="15880567" cy="24075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5"/>
                </a:lnSpc>
              </a:pPr>
              <a:r>
                <a:rPr lang="en-US" sz="2597">
                  <a:solidFill>
                    <a:srgbClr val="EAEAE8"/>
                  </a:solidFill>
                  <a:latin typeface="Lazydog"/>
                  <a:ea typeface="Lazydog"/>
                  <a:cs typeface="Lazydog"/>
                  <a:sym typeface="Lazydog"/>
                </a:rPr>
                <a:t>4.Sustainability research papers</a:t>
              </a:r>
            </a:p>
            <a:p>
              <a:pPr algn="ctr">
                <a:lnSpc>
                  <a:spcPts val="3635"/>
                </a:lnSpc>
              </a:pPr>
              <a:r>
                <a:rPr lang="en-US" sz="2597">
                  <a:solidFill>
                    <a:srgbClr val="EAEAE8"/>
                  </a:solidFill>
                  <a:latin typeface="Lazydog"/>
                  <a:ea typeface="Lazydog"/>
                  <a:cs typeface="Lazydog"/>
                  <a:sym typeface="Lazydog"/>
                </a:rPr>
                <a:t>Highlight how smart waste systems</a:t>
              </a:r>
              <a:r>
                <a:rPr lang="en-US" sz="2597">
                  <a:solidFill>
                    <a:srgbClr val="EAEAE8"/>
                  </a:solidFill>
                  <a:latin typeface="Lazydog"/>
                  <a:ea typeface="Lazydog"/>
                  <a:cs typeface="Lazydog"/>
                  <a:sym typeface="Lazydog"/>
                </a:rPr>
                <a:t> improve recycli</a:t>
              </a:r>
              <a:r>
                <a:rPr lang="en-US" sz="2597">
                  <a:solidFill>
                    <a:srgbClr val="EAEAE8"/>
                  </a:solidFill>
                  <a:latin typeface="Lazydog"/>
                  <a:ea typeface="Lazydog"/>
                  <a:cs typeface="Lazydog"/>
                  <a:sym typeface="Lazydog"/>
                </a:rPr>
                <a:t>ng efficiency.</a:t>
              </a:r>
            </a:p>
            <a:p>
              <a:pPr algn="ctr">
                <a:lnSpc>
                  <a:spcPts val="3635"/>
                </a:lnSpc>
              </a:pPr>
              <a:r>
                <a:rPr lang="en-US" sz="2597">
                  <a:solidFill>
                    <a:srgbClr val="EAEAE8"/>
                  </a:solidFill>
                  <a:latin typeface="Lazydog"/>
                  <a:ea typeface="Lazydog"/>
                  <a:cs typeface="Lazydog"/>
                  <a:sym typeface="Lazydog"/>
                </a:rPr>
                <a:t>Reduces pollution and saves fuel used by garbage trucks.</a:t>
              </a:r>
            </a:p>
            <a:p>
              <a:pPr algn="ctr">
                <a:lnSpc>
                  <a:spcPts val="3635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4362990">
            <a:off x="-7444265" y="-1615408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3866160" y="1506831"/>
            <a:ext cx="14071377" cy="5572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59781" indent="-379891" lvl="1">
              <a:lnSpc>
                <a:spcPts val="4926"/>
              </a:lnSpc>
              <a:buFont typeface="Arial"/>
              <a:buChar char="•"/>
            </a:pPr>
            <a:r>
              <a:rPr lang="en-US" sz="351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Waste management plays a vital role in maintaining a healthy environment.</a:t>
            </a:r>
          </a:p>
          <a:p>
            <a:pPr algn="ctr" marL="759781" indent="-379891" lvl="1">
              <a:lnSpc>
                <a:spcPts val="4926"/>
              </a:lnSpc>
              <a:buFont typeface="Arial"/>
              <a:buChar char="•"/>
            </a:pPr>
            <a:r>
              <a:rPr lang="en-US" sz="351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Proper disposal and monitoring of waste improves quality of life.</a:t>
            </a:r>
          </a:p>
          <a:p>
            <a:pPr algn="ctr" marL="759781" indent="-379891" lvl="1">
              <a:lnSpc>
                <a:spcPts val="4926"/>
              </a:lnSpc>
              <a:buFont typeface="Arial"/>
              <a:buChar char="•"/>
            </a:pPr>
            <a:r>
              <a:rPr lang="en-US" sz="351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A Smart E-Dustbin is a modern innovative approach that integrates electronics with waste disposal.</a:t>
            </a:r>
          </a:p>
          <a:p>
            <a:pPr algn="ctr" marL="759781" indent="-379891" lvl="1">
              <a:lnSpc>
                <a:spcPts val="4926"/>
              </a:lnSpc>
              <a:buFont typeface="Arial"/>
              <a:buChar char="•"/>
            </a:pPr>
            <a:r>
              <a:rPr lang="en-US" sz="351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It uses sensors to detect human presence and waste levels.</a:t>
            </a:r>
          </a:p>
          <a:p>
            <a:pPr algn="ctr" marL="759781" indent="-379891" lvl="1">
              <a:lnSpc>
                <a:spcPts val="4926"/>
              </a:lnSpc>
              <a:buFont typeface="Arial"/>
              <a:buChar char="•"/>
            </a:pPr>
            <a:r>
              <a:rPr lang="en-US" sz="351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It opens the lid automatically and gives an indication when full.</a:t>
            </a:r>
          </a:p>
          <a:p>
            <a:pPr algn="ctr" marL="759781" indent="-379891" lvl="1">
              <a:lnSpc>
                <a:spcPts val="4926"/>
              </a:lnSpc>
              <a:buFont typeface="Arial"/>
              <a:buChar char="•"/>
            </a:pPr>
            <a:r>
              <a:rPr lang="en-US" sz="351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This reduces human contact with waste, supports hygiene, and ensures better waste collection.</a:t>
            </a:r>
          </a:p>
          <a:p>
            <a:pPr algn="ctr" marL="0" indent="0" lvl="0">
              <a:lnSpc>
                <a:spcPts val="4926"/>
              </a:lnSpc>
              <a:spcBef>
                <a:spcPct val="0"/>
              </a:spcBef>
            </a:pPr>
          </a:p>
        </p:txBody>
      </p:sp>
      <p:sp>
        <p:nvSpPr>
          <p:cNvPr name="Freeform 16" id="16"/>
          <p:cNvSpPr/>
          <p:nvPr/>
        </p:nvSpPr>
        <p:spPr>
          <a:xfrm flipH="true" flipV="false" rot="0">
            <a:off x="14041709" y="5651135"/>
            <a:ext cx="3895828" cy="4635865"/>
          </a:xfrm>
          <a:custGeom>
            <a:avLst/>
            <a:gdLst/>
            <a:ahLst/>
            <a:cxnLst/>
            <a:rect r="r" b="b" t="t" l="l"/>
            <a:pathLst>
              <a:path h="4635865" w="3895828">
                <a:moveTo>
                  <a:pt x="3895828" y="0"/>
                </a:moveTo>
                <a:lnTo>
                  <a:pt x="0" y="0"/>
                </a:lnTo>
                <a:lnTo>
                  <a:pt x="0" y="4635865"/>
                </a:lnTo>
                <a:lnTo>
                  <a:pt x="3895828" y="4635865"/>
                </a:lnTo>
                <a:lnTo>
                  <a:pt x="3895828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144000" y="6419195"/>
            <a:ext cx="5516490" cy="3677660"/>
          </a:xfrm>
          <a:custGeom>
            <a:avLst/>
            <a:gdLst/>
            <a:ahLst/>
            <a:cxnLst/>
            <a:rect r="r" b="b" t="t" l="l"/>
            <a:pathLst>
              <a:path h="3677660" w="5516490">
                <a:moveTo>
                  <a:pt x="0" y="0"/>
                </a:moveTo>
                <a:lnTo>
                  <a:pt x="5516490" y="0"/>
                </a:lnTo>
                <a:lnTo>
                  <a:pt x="5516490" y="3677659"/>
                </a:lnTo>
                <a:lnTo>
                  <a:pt x="0" y="36776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628093" y="-22232"/>
            <a:ext cx="9515587" cy="1882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359"/>
              </a:lnSpc>
              <a:spcBef>
                <a:spcPct val="0"/>
              </a:spcBef>
            </a:pPr>
            <a:r>
              <a:rPr lang="en-US" sz="10971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Introduction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7141926">
            <a:off x="-6616160" y="-1843338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3866160" y="1732550"/>
            <a:ext cx="14421840" cy="4439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78704" indent="-389352" lvl="1">
              <a:lnSpc>
                <a:spcPts val="5049"/>
              </a:lnSpc>
              <a:buFont typeface="Arial"/>
              <a:buChar char="•"/>
            </a:pP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To design an automated dustbin that opens automatically using sens</a:t>
            </a: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ors.</a:t>
            </a:r>
          </a:p>
          <a:p>
            <a:pPr algn="ctr" marL="778704" indent="-389352" lvl="1">
              <a:lnSpc>
                <a:spcPts val="5049"/>
              </a:lnSpc>
              <a:buFont typeface="Arial"/>
              <a:buChar char="•"/>
            </a:pP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To monitor the fill-level inside the dustbin and alert when full.</a:t>
            </a:r>
          </a:p>
          <a:p>
            <a:pPr algn="ctr" marL="778704" indent="-389352" lvl="1">
              <a:lnSpc>
                <a:spcPts val="5049"/>
              </a:lnSpc>
              <a:buFont typeface="Arial"/>
              <a:buChar char="•"/>
            </a:pP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To reduce human-waste contact, thus improving hygiene.</a:t>
            </a:r>
          </a:p>
          <a:p>
            <a:pPr algn="ctr" marL="778704" indent="-389352" lvl="1">
              <a:lnSpc>
                <a:spcPts val="5049"/>
              </a:lnSpc>
              <a:buFont typeface="Arial"/>
              <a:buChar char="•"/>
            </a:pP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To promo</a:t>
            </a: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te waste segregation into wet and dry waste (optional extension).</a:t>
            </a:r>
          </a:p>
          <a:p>
            <a:pPr algn="ctr" marL="778704" indent="-389352" lvl="1">
              <a:lnSpc>
                <a:spcPts val="5049"/>
              </a:lnSpc>
              <a:buFont typeface="Arial"/>
              <a:buChar char="•"/>
            </a:pP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To</a:t>
            </a: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 encourage responsible waste disposal among citizens.</a:t>
            </a:r>
          </a:p>
          <a:p>
            <a:pPr algn="ctr" marL="778704" indent="-389352" lvl="1">
              <a:lnSpc>
                <a:spcPts val="5049"/>
              </a:lnSpc>
              <a:buFont typeface="Arial"/>
              <a:buChar char="•"/>
            </a:pPr>
            <a:r>
              <a:rPr lang="en-US" sz="360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To support smart cities by implementing intelligent waste management.</a:t>
            </a:r>
          </a:p>
          <a:p>
            <a:pPr algn="ctr" marL="0" indent="0" lvl="0">
              <a:lnSpc>
                <a:spcPts val="5049"/>
              </a:lnSpc>
              <a:spcBef>
                <a:spcPct val="0"/>
              </a:spcBef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4182312" y="3994934"/>
            <a:ext cx="14105688" cy="7421888"/>
          </a:xfrm>
          <a:custGeom>
            <a:avLst/>
            <a:gdLst/>
            <a:ahLst/>
            <a:cxnLst/>
            <a:rect r="r" b="b" t="t" l="l"/>
            <a:pathLst>
              <a:path h="7421888" w="14105688">
                <a:moveTo>
                  <a:pt x="0" y="0"/>
                </a:moveTo>
                <a:lnTo>
                  <a:pt x="14105688" y="0"/>
                </a:lnTo>
                <a:lnTo>
                  <a:pt x="14105688" y="7421888"/>
                </a:lnTo>
                <a:lnTo>
                  <a:pt x="0" y="74218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628093" y="-22232"/>
            <a:ext cx="9273755" cy="1840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969"/>
              </a:lnSpc>
              <a:spcBef>
                <a:spcPct val="0"/>
              </a:spcBef>
            </a:pPr>
            <a:r>
              <a:rPr lang="en-US" sz="1069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Objectives / Aims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9583368">
            <a:off x="-6336156" y="-1747787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628093" y="-22232"/>
            <a:ext cx="15631207" cy="1840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969"/>
              </a:lnSpc>
              <a:spcBef>
                <a:spcPct val="0"/>
              </a:spcBef>
            </a:pPr>
            <a:r>
              <a:rPr lang="en-US" sz="1069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Need and Scope of the Study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721806" y="1742075"/>
            <a:ext cx="5953310" cy="7294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3"/>
              </a:lnSpc>
            </a:pPr>
            <a:r>
              <a:rPr lang="en-US" sz="3423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Need:</a:t>
            </a:r>
          </a:p>
          <a:p>
            <a:pPr algn="ctr" marL="739230" indent="-369615" lvl="1">
              <a:lnSpc>
                <a:spcPts val="4793"/>
              </a:lnSpc>
              <a:buFont typeface="Arial"/>
              <a:buChar char="•"/>
            </a:pPr>
            <a:r>
              <a:rPr lang="en-US" sz="3423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Growing waste generation and lack of efficient management.</a:t>
            </a:r>
          </a:p>
          <a:p>
            <a:pPr algn="ctr" marL="739230" indent="-369615" lvl="1">
              <a:lnSpc>
                <a:spcPts val="4793"/>
              </a:lnSpc>
              <a:buFont typeface="Arial"/>
              <a:buChar char="•"/>
            </a:pPr>
            <a:r>
              <a:rPr lang="en-US" sz="3423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Frequent overflowing of dustbins in public places.</a:t>
            </a:r>
          </a:p>
          <a:p>
            <a:pPr algn="ctr" marL="739230" indent="-369615" lvl="1">
              <a:lnSpc>
                <a:spcPts val="4793"/>
              </a:lnSpc>
              <a:buFont typeface="Arial"/>
              <a:buChar char="•"/>
            </a:pPr>
            <a:r>
              <a:rPr lang="en-US" sz="3423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Increase in infections, pests, and pollution.</a:t>
            </a:r>
          </a:p>
          <a:p>
            <a:pPr algn="ctr" marL="739230" indent="-369615" lvl="1">
              <a:lnSpc>
                <a:spcPts val="4793"/>
              </a:lnSpc>
              <a:buFont typeface="Arial"/>
              <a:buChar char="•"/>
            </a:pPr>
            <a:r>
              <a:rPr lang="en-US" sz="3423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Huge workload on sanitation workers.</a:t>
            </a:r>
          </a:p>
          <a:p>
            <a:pPr algn="ctr" marL="739230" indent="-369615" lvl="1">
              <a:lnSpc>
                <a:spcPts val="4793"/>
              </a:lnSpc>
              <a:buFont typeface="Arial"/>
              <a:buChar char="•"/>
            </a:pPr>
            <a:r>
              <a:rPr lang="en-US" sz="3423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Lack of awareness and improper waste disposal habits.</a:t>
            </a:r>
          </a:p>
          <a:p>
            <a:pPr algn="ctr" marL="0" indent="0" lvl="0">
              <a:lnSpc>
                <a:spcPts val="4793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473634" y="1742075"/>
            <a:ext cx="6432163" cy="7689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5"/>
              </a:lnSpc>
            </a:pP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Scope:</a:t>
            </a:r>
          </a:p>
          <a:p>
            <a:pPr algn="ctr" marL="667124" indent="-333562" lvl="1">
              <a:lnSpc>
                <a:spcPts val="4325"/>
              </a:lnSpc>
              <a:buFont typeface="Arial"/>
              <a:buChar char="•"/>
            </a:pP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E-Dustbins can be used in schools, colleges, malls, hospitals, offices, streets, parks, bus stands, etc.</a:t>
            </a:r>
          </a:p>
          <a:p>
            <a:pPr algn="ctr" marL="667124" indent="-333562" lvl="1">
              <a:lnSpc>
                <a:spcPts val="4325"/>
              </a:lnSpc>
              <a:buFont typeface="Arial"/>
              <a:buChar char="•"/>
            </a:pP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Can b</a:t>
            </a: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e upgraded with IoT or GSM notifications.</a:t>
            </a:r>
          </a:p>
          <a:p>
            <a:pPr algn="ctr" marL="667124" indent="-333562" lvl="1">
              <a:lnSpc>
                <a:spcPts val="4325"/>
              </a:lnSpc>
              <a:buFont typeface="Arial"/>
              <a:buChar char="•"/>
            </a:pP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Useful for municipal waste authorities for organizing waste collection routes.</a:t>
            </a:r>
          </a:p>
          <a:p>
            <a:pPr algn="ctr" marL="667124" indent="-333562" lvl="1">
              <a:lnSpc>
                <a:spcPts val="4325"/>
              </a:lnSpc>
              <a:buFont typeface="Arial"/>
              <a:buChar char="•"/>
            </a:pP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Can be implemented as part of Swachh Bharat Mission and Smart City initiatives.</a:t>
            </a:r>
          </a:p>
          <a:p>
            <a:pPr algn="ctr" marL="667124" indent="-333562" lvl="1">
              <a:lnSpc>
                <a:spcPts val="4325"/>
              </a:lnSpc>
              <a:buFont typeface="Arial"/>
              <a:buChar char="•"/>
            </a:pP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C</a:t>
            </a:r>
            <a:r>
              <a:rPr lang="en-US" sz="308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an evolve into large-scale waste management automation systems.</a:t>
            </a:r>
          </a:p>
          <a:p>
            <a:pPr algn="ctr" marL="0" indent="0" lvl="0">
              <a:lnSpc>
                <a:spcPts val="4325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9470299">
            <a:off x="-6008794" y="-1365585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4175969" y="1470014"/>
            <a:ext cx="2463193" cy="2663404"/>
          </a:xfrm>
          <a:custGeom>
            <a:avLst/>
            <a:gdLst/>
            <a:ahLst/>
            <a:cxnLst/>
            <a:rect r="r" b="b" t="t" l="l"/>
            <a:pathLst>
              <a:path h="2663404" w="2463193">
                <a:moveTo>
                  <a:pt x="0" y="0"/>
                </a:moveTo>
                <a:lnTo>
                  <a:pt x="2463193" y="0"/>
                </a:lnTo>
                <a:lnTo>
                  <a:pt x="2463193" y="2663403"/>
                </a:lnTo>
                <a:lnTo>
                  <a:pt x="0" y="26634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942647" y="1470014"/>
            <a:ext cx="2428928" cy="2663404"/>
          </a:xfrm>
          <a:custGeom>
            <a:avLst/>
            <a:gdLst/>
            <a:ahLst/>
            <a:cxnLst/>
            <a:rect r="r" b="b" t="t" l="l"/>
            <a:pathLst>
              <a:path h="2663404" w="2428928">
                <a:moveTo>
                  <a:pt x="0" y="0"/>
                </a:moveTo>
                <a:lnTo>
                  <a:pt x="2428928" y="0"/>
                </a:lnTo>
                <a:lnTo>
                  <a:pt x="2428928" y="2663403"/>
                </a:lnTo>
                <a:lnTo>
                  <a:pt x="0" y="266340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676375" y="1470014"/>
            <a:ext cx="2433382" cy="2663404"/>
          </a:xfrm>
          <a:custGeom>
            <a:avLst/>
            <a:gdLst/>
            <a:ahLst/>
            <a:cxnLst/>
            <a:rect r="r" b="b" t="t" l="l"/>
            <a:pathLst>
              <a:path h="2663404" w="2433382">
                <a:moveTo>
                  <a:pt x="0" y="0"/>
                </a:moveTo>
                <a:lnTo>
                  <a:pt x="2433383" y="0"/>
                </a:lnTo>
                <a:lnTo>
                  <a:pt x="2433383" y="2663403"/>
                </a:lnTo>
                <a:lnTo>
                  <a:pt x="0" y="266340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414558" y="1470014"/>
            <a:ext cx="2420724" cy="2663404"/>
          </a:xfrm>
          <a:custGeom>
            <a:avLst/>
            <a:gdLst/>
            <a:ahLst/>
            <a:cxnLst/>
            <a:rect r="r" b="b" t="t" l="l"/>
            <a:pathLst>
              <a:path h="2663404" w="2420724">
                <a:moveTo>
                  <a:pt x="0" y="0"/>
                </a:moveTo>
                <a:lnTo>
                  <a:pt x="2420724" y="0"/>
                </a:lnTo>
                <a:lnTo>
                  <a:pt x="2420724" y="2663403"/>
                </a:lnTo>
                <a:lnTo>
                  <a:pt x="0" y="26634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140082" y="1470014"/>
            <a:ext cx="2344036" cy="2663404"/>
          </a:xfrm>
          <a:custGeom>
            <a:avLst/>
            <a:gdLst/>
            <a:ahLst/>
            <a:cxnLst/>
            <a:rect r="r" b="b" t="t" l="l"/>
            <a:pathLst>
              <a:path h="2663404" w="2344036">
                <a:moveTo>
                  <a:pt x="0" y="0"/>
                </a:moveTo>
                <a:lnTo>
                  <a:pt x="2344036" y="0"/>
                </a:lnTo>
                <a:lnTo>
                  <a:pt x="2344036" y="2663403"/>
                </a:lnTo>
                <a:lnTo>
                  <a:pt x="0" y="266340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210794" y="4522383"/>
            <a:ext cx="7892634" cy="4260572"/>
          </a:xfrm>
          <a:custGeom>
            <a:avLst/>
            <a:gdLst/>
            <a:ahLst/>
            <a:cxnLst/>
            <a:rect r="r" b="b" t="t" l="l"/>
            <a:pathLst>
              <a:path h="4260572" w="7892634">
                <a:moveTo>
                  <a:pt x="0" y="0"/>
                </a:moveTo>
                <a:lnTo>
                  <a:pt x="7892635" y="0"/>
                </a:lnTo>
                <a:lnTo>
                  <a:pt x="7892635" y="4260573"/>
                </a:lnTo>
                <a:lnTo>
                  <a:pt x="0" y="426057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595450" y="3245914"/>
            <a:ext cx="7268661" cy="7268661"/>
          </a:xfrm>
          <a:custGeom>
            <a:avLst/>
            <a:gdLst/>
            <a:ahLst/>
            <a:cxnLst/>
            <a:rect r="r" b="b" t="t" l="l"/>
            <a:pathLst>
              <a:path h="7268661" w="7268661">
                <a:moveTo>
                  <a:pt x="0" y="0"/>
                </a:moveTo>
                <a:lnTo>
                  <a:pt x="7268661" y="0"/>
                </a:lnTo>
                <a:lnTo>
                  <a:pt x="7268661" y="7268661"/>
                </a:lnTo>
                <a:lnTo>
                  <a:pt x="0" y="726866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628093" y="34918"/>
            <a:ext cx="16899611" cy="1435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754"/>
              </a:lnSpc>
              <a:spcBef>
                <a:spcPct val="0"/>
              </a:spcBef>
            </a:pPr>
            <a:r>
              <a:rPr lang="en-US" sz="8395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Methodology and Technical Aspects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7268614">
            <a:off x="-6008794" y="-771412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4964214" y="2411215"/>
            <a:ext cx="4339298" cy="2247257"/>
          </a:xfrm>
          <a:custGeom>
            <a:avLst/>
            <a:gdLst/>
            <a:ahLst/>
            <a:cxnLst/>
            <a:rect r="r" b="b" t="t" l="l"/>
            <a:pathLst>
              <a:path h="2247257" w="4339298">
                <a:moveTo>
                  <a:pt x="0" y="0"/>
                </a:moveTo>
                <a:lnTo>
                  <a:pt x="4339298" y="0"/>
                </a:lnTo>
                <a:lnTo>
                  <a:pt x="4339298" y="2247257"/>
                </a:lnTo>
                <a:lnTo>
                  <a:pt x="0" y="22472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773644" y="800962"/>
            <a:ext cx="4304887" cy="2178773"/>
          </a:xfrm>
          <a:custGeom>
            <a:avLst/>
            <a:gdLst/>
            <a:ahLst/>
            <a:cxnLst/>
            <a:rect r="r" b="b" t="t" l="l"/>
            <a:pathLst>
              <a:path h="2178773" w="4304887">
                <a:moveTo>
                  <a:pt x="0" y="0"/>
                </a:moveTo>
                <a:lnTo>
                  <a:pt x="4304888" y="0"/>
                </a:lnTo>
                <a:lnTo>
                  <a:pt x="4304888" y="2178773"/>
                </a:lnTo>
                <a:lnTo>
                  <a:pt x="0" y="21787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147489" y="3534844"/>
            <a:ext cx="4578911" cy="2331336"/>
          </a:xfrm>
          <a:custGeom>
            <a:avLst/>
            <a:gdLst/>
            <a:ahLst/>
            <a:cxnLst/>
            <a:rect r="r" b="b" t="t" l="l"/>
            <a:pathLst>
              <a:path h="2331336" w="4578911">
                <a:moveTo>
                  <a:pt x="0" y="0"/>
                </a:moveTo>
                <a:lnTo>
                  <a:pt x="4578910" y="0"/>
                </a:lnTo>
                <a:lnTo>
                  <a:pt x="4578910" y="2331335"/>
                </a:lnTo>
                <a:lnTo>
                  <a:pt x="0" y="233133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948067" y="6581633"/>
            <a:ext cx="4694143" cy="2497196"/>
          </a:xfrm>
          <a:custGeom>
            <a:avLst/>
            <a:gdLst/>
            <a:ahLst/>
            <a:cxnLst/>
            <a:rect r="r" b="b" t="t" l="l"/>
            <a:pathLst>
              <a:path h="2497196" w="4694143">
                <a:moveTo>
                  <a:pt x="0" y="0"/>
                </a:moveTo>
                <a:lnTo>
                  <a:pt x="4694142" y="0"/>
                </a:lnTo>
                <a:lnTo>
                  <a:pt x="4694142" y="2497196"/>
                </a:lnTo>
                <a:lnTo>
                  <a:pt x="0" y="249719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143493" y="7603162"/>
            <a:ext cx="4017526" cy="2104713"/>
          </a:xfrm>
          <a:custGeom>
            <a:avLst/>
            <a:gdLst/>
            <a:ahLst/>
            <a:cxnLst/>
            <a:rect r="r" b="b" t="t" l="l"/>
            <a:pathLst>
              <a:path h="2104713" w="4017526">
                <a:moveTo>
                  <a:pt x="0" y="0"/>
                </a:moveTo>
                <a:lnTo>
                  <a:pt x="4017526" y="0"/>
                </a:lnTo>
                <a:lnTo>
                  <a:pt x="4017526" y="2104713"/>
                </a:lnTo>
                <a:lnTo>
                  <a:pt x="0" y="210471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964214" y="5040835"/>
            <a:ext cx="4339298" cy="2179964"/>
          </a:xfrm>
          <a:custGeom>
            <a:avLst/>
            <a:gdLst/>
            <a:ahLst/>
            <a:cxnLst/>
            <a:rect r="r" b="b" t="t" l="l"/>
            <a:pathLst>
              <a:path h="2179964" w="4339298">
                <a:moveTo>
                  <a:pt x="0" y="0"/>
                </a:moveTo>
                <a:lnTo>
                  <a:pt x="4339298" y="0"/>
                </a:lnTo>
                <a:lnTo>
                  <a:pt x="4339298" y="2179964"/>
                </a:lnTo>
                <a:lnTo>
                  <a:pt x="0" y="2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2509692">
            <a:off x="13912910" y="1991298"/>
            <a:ext cx="2764456" cy="1261597"/>
          </a:xfrm>
          <a:custGeom>
            <a:avLst/>
            <a:gdLst/>
            <a:ahLst/>
            <a:cxnLst/>
            <a:rect r="r" b="b" t="t" l="l"/>
            <a:pathLst>
              <a:path h="1261597" w="2764456">
                <a:moveTo>
                  <a:pt x="0" y="0"/>
                </a:moveTo>
                <a:lnTo>
                  <a:pt x="2764456" y="0"/>
                </a:lnTo>
                <a:lnTo>
                  <a:pt x="2764456" y="1261597"/>
                </a:lnTo>
                <a:lnTo>
                  <a:pt x="0" y="12615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-4309842">
            <a:off x="15899173" y="6279724"/>
            <a:ext cx="2283572" cy="693376"/>
          </a:xfrm>
          <a:custGeom>
            <a:avLst/>
            <a:gdLst/>
            <a:ahLst/>
            <a:cxnLst/>
            <a:rect r="r" b="b" t="t" l="l"/>
            <a:pathLst>
              <a:path h="693376" w="2283572">
                <a:moveTo>
                  <a:pt x="2283572" y="0"/>
                </a:moveTo>
                <a:lnTo>
                  <a:pt x="0" y="0"/>
                </a:lnTo>
                <a:lnTo>
                  <a:pt x="0" y="693376"/>
                </a:lnTo>
                <a:lnTo>
                  <a:pt x="2283572" y="693376"/>
                </a:lnTo>
                <a:lnTo>
                  <a:pt x="2283572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634065" y="-38585"/>
            <a:ext cx="6518191" cy="2270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503"/>
              </a:lnSpc>
              <a:spcBef>
                <a:spcPct val="0"/>
              </a:spcBef>
            </a:pPr>
            <a:r>
              <a:rPr lang="en-US" sz="13216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Results: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9455659">
            <a:off x="11572364" y="8923328"/>
            <a:ext cx="2165526" cy="988267"/>
          </a:xfrm>
          <a:custGeom>
            <a:avLst/>
            <a:gdLst/>
            <a:ahLst/>
            <a:cxnLst/>
            <a:rect r="r" b="b" t="t" l="l"/>
            <a:pathLst>
              <a:path h="988267" w="2165526">
                <a:moveTo>
                  <a:pt x="0" y="0"/>
                </a:moveTo>
                <a:lnTo>
                  <a:pt x="2165525" y="0"/>
                </a:lnTo>
                <a:lnTo>
                  <a:pt x="2165525" y="988267"/>
                </a:lnTo>
                <a:lnTo>
                  <a:pt x="0" y="98826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3298230">
            <a:off x="6369748" y="7777655"/>
            <a:ext cx="2283572" cy="693376"/>
          </a:xfrm>
          <a:custGeom>
            <a:avLst/>
            <a:gdLst/>
            <a:ahLst/>
            <a:cxnLst/>
            <a:rect r="r" b="b" t="t" l="l"/>
            <a:pathLst>
              <a:path h="693376" w="2283572">
                <a:moveTo>
                  <a:pt x="2283573" y="0"/>
                </a:moveTo>
                <a:lnTo>
                  <a:pt x="0" y="0"/>
                </a:lnTo>
                <a:lnTo>
                  <a:pt x="0" y="693375"/>
                </a:lnTo>
                <a:lnTo>
                  <a:pt x="2283573" y="693375"/>
                </a:lnTo>
                <a:lnTo>
                  <a:pt x="2283573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5093363">
            <a:off x="3719594" y="4649366"/>
            <a:ext cx="2165526" cy="988267"/>
          </a:xfrm>
          <a:custGeom>
            <a:avLst/>
            <a:gdLst/>
            <a:ahLst/>
            <a:cxnLst/>
            <a:rect r="r" b="b" t="t" l="l"/>
            <a:pathLst>
              <a:path h="988267" w="2165526">
                <a:moveTo>
                  <a:pt x="0" y="0"/>
                </a:moveTo>
                <a:lnTo>
                  <a:pt x="2165525" y="0"/>
                </a:lnTo>
                <a:lnTo>
                  <a:pt x="2165525" y="988268"/>
                </a:lnTo>
                <a:lnTo>
                  <a:pt x="0" y="98826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true" flipV="false" rot="8523112">
            <a:off x="8302735" y="1976949"/>
            <a:ext cx="1682531" cy="510878"/>
          </a:xfrm>
          <a:custGeom>
            <a:avLst/>
            <a:gdLst/>
            <a:ahLst/>
            <a:cxnLst/>
            <a:rect r="r" b="b" t="t" l="l"/>
            <a:pathLst>
              <a:path h="510878" w="1682531">
                <a:moveTo>
                  <a:pt x="1682530" y="0"/>
                </a:moveTo>
                <a:lnTo>
                  <a:pt x="0" y="0"/>
                </a:lnTo>
                <a:lnTo>
                  <a:pt x="0" y="510877"/>
                </a:lnTo>
                <a:lnTo>
                  <a:pt x="1682530" y="510877"/>
                </a:lnTo>
                <a:lnTo>
                  <a:pt x="168253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504708" y="3235355"/>
            <a:ext cx="3242163" cy="3816289"/>
          </a:xfrm>
          <a:custGeom>
            <a:avLst/>
            <a:gdLst/>
            <a:ahLst/>
            <a:cxnLst/>
            <a:rect r="r" b="b" t="t" l="l"/>
            <a:pathLst>
              <a:path h="3816289" w="3242163">
                <a:moveTo>
                  <a:pt x="0" y="0"/>
                </a:moveTo>
                <a:lnTo>
                  <a:pt x="3242163" y="0"/>
                </a:lnTo>
                <a:lnTo>
                  <a:pt x="3242163" y="3816290"/>
                </a:lnTo>
                <a:lnTo>
                  <a:pt x="0" y="381629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11424" t="-1825" r="-16533" b="-8537"/>
            </a:stretch>
          </a:blipFill>
        </p:spPr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075945">
            <a:off x="-6597746" y="-455902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4124756" y="3518543"/>
            <a:ext cx="5920319" cy="7629138"/>
          </a:xfrm>
          <a:custGeom>
            <a:avLst/>
            <a:gdLst/>
            <a:ahLst/>
            <a:cxnLst/>
            <a:rect r="r" b="b" t="t" l="l"/>
            <a:pathLst>
              <a:path h="7629138" w="5920319">
                <a:moveTo>
                  <a:pt x="0" y="0"/>
                </a:moveTo>
                <a:lnTo>
                  <a:pt x="5920319" y="0"/>
                </a:lnTo>
                <a:lnTo>
                  <a:pt x="5920319" y="7629138"/>
                </a:lnTo>
                <a:lnTo>
                  <a:pt x="0" y="76291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634065" y="-29060"/>
            <a:ext cx="9582244" cy="2155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527"/>
              </a:lnSpc>
              <a:spcBef>
                <a:spcPct val="0"/>
              </a:spcBef>
            </a:pPr>
            <a:r>
              <a:rPr lang="en-US" sz="1251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Way forward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028822" y="2013331"/>
            <a:ext cx="9230478" cy="7480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Improved Hygiene: Minimizes direct contact with waste.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Prevents Overflow: Leads to cleaner surrounding areas.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Reduces Pollution: Decreases chances of animals scattering waste.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Supports Municipal Workers: Reduces manual effort and risk of diseases.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Encourages Responsible Behavior: People are more likely to use a dustbin that is automated.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Resource Management: Helps in efficient garbage collection and reduces fuel usage.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Smart City Advancement: Contributes to digital and clean city initiatives.</a:t>
            </a:r>
          </a:p>
          <a:p>
            <a:pPr algn="ctr" marL="0" indent="0" lvl="0">
              <a:lnSpc>
                <a:spcPts val="4581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2102488">
            <a:off x="-7304102" y="-597174"/>
            <a:ext cx="12017589" cy="12485835"/>
            <a:chOff x="0" y="0"/>
            <a:chExt cx="16023452" cy="16647780"/>
          </a:xfrm>
        </p:grpSpPr>
        <p:grpSp>
          <p:nvGrpSpPr>
            <p:cNvPr name="Group 3" id="3"/>
            <p:cNvGrpSpPr/>
            <p:nvPr/>
          </p:nvGrpSpPr>
          <p:grpSpPr>
            <a:xfrm rot="-531975">
              <a:off x="3321406" y="1842304"/>
              <a:ext cx="11308674" cy="11889033"/>
              <a:chOff x="0" y="0"/>
              <a:chExt cx="762266" cy="80137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1878" y="4160"/>
                <a:ext cx="758510" cy="795940"/>
              </a:xfrm>
              <a:custGeom>
                <a:avLst/>
                <a:gdLst/>
                <a:ahLst/>
                <a:cxnLst/>
                <a:rect r="r" b="b" t="t" l="l"/>
                <a:pathLst>
                  <a:path h="795940" w="758510">
                    <a:moveTo>
                      <a:pt x="409332" y="7502"/>
                    </a:moveTo>
                    <a:lnTo>
                      <a:pt x="598106" y="80698"/>
                    </a:lnTo>
                    <a:cubicBezTo>
                      <a:pt x="617519" y="88225"/>
                      <a:pt x="633612" y="102427"/>
                      <a:pt x="643497" y="120752"/>
                    </a:cubicBezTo>
                    <a:lnTo>
                      <a:pt x="745074" y="309078"/>
                    </a:lnTo>
                    <a:cubicBezTo>
                      <a:pt x="755000" y="327480"/>
                      <a:pt x="758510" y="348664"/>
                      <a:pt x="755051" y="369284"/>
                    </a:cubicBezTo>
                    <a:lnTo>
                      <a:pt x="719275" y="582516"/>
                    </a:lnTo>
                    <a:cubicBezTo>
                      <a:pt x="715820" y="603112"/>
                      <a:pt x="705470" y="621925"/>
                      <a:pt x="689923" y="635870"/>
                    </a:cubicBezTo>
                    <a:lnTo>
                      <a:pt x="535475" y="774400"/>
                    </a:lnTo>
                    <a:cubicBezTo>
                      <a:pt x="520012" y="788270"/>
                      <a:pt x="499973" y="795940"/>
                      <a:pt x="479202" y="795940"/>
                    </a:cubicBezTo>
                    <a:lnTo>
                      <a:pt x="279309" y="795940"/>
                    </a:lnTo>
                    <a:cubicBezTo>
                      <a:pt x="258537" y="795940"/>
                      <a:pt x="238498" y="788270"/>
                      <a:pt x="223035" y="774400"/>
                    </a:cubicBezTo>
                    <a:lnTo>
                      <a:pt x="68587" y="635870"/>
                    </a:lnTo>
                    <a:cubicBezTo>
                      <a:pt x="53040" y="621925"/>
                      <a:pt x="42691" y="603112"/>
                      <a:pt x="39235" y="582516"/>
                    </a:cubicBezTo>
                    <a:lnTo>
                      <a:pt x="3460" y="369284"/>
                    </a:lnTo>
                    <a:cubicBezTo>
                      <a:pt x="0" y="348664"/>
                      <a:pt x="3511" y="327480"/>
                      <a:pt x="13436" y="309078"/>
                    </a:cubicBezTo>
                    <a:lnTo>
                      <a:pt x="115014" y="120752"/>
                    </a:lnTo>
                    <a:cubicBezTo>
                      <a:pt x="124898" y="102427"/>
                      <a:pt x="140992" y="88225"/>
                      <a:pt x="160405" y="80698"/>
                    </a:cubicBezTo>
                    <a:lnTo>
                      <a:pt x="349178" y="7502"/>
                    </a:lnTo>
                    <a:cubicBezTo>
                      <a:pt x="368528" y="0"/>
                      <a:pt x="389983" y="0"/>
                      <a:pt x="409332" y="7502"/>
                    </a:cubicBezTo>
                    <a:close/>
                  </a:path>
                </a:pathLst>
              </a:custGeom>
              <a:solidFill>
                <a:srgbClr val="E95A5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114838" y="62045"/>
                <a:ext cx="532591" cy="62545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17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9377337">
              <a:off x="2115147" y="7166332"/>
              <a:ext cx="4336145" cy="7203605"/>
            </a:xfrm>
            <a:custGeom>
              <a:avLst/>
              <a:gdLst/>
              <a:ahLst/>
              <a:cxnLst/>
              <a:rect r="r" b="b" t="t" l="l"/>
              <a:pathLst>
                <a:path h="7203605" w="4336145">
                  <a:moveTo>
                    <a:pt x="0" y="0"/>
                  </a:moveTo>
                  <a:lnTo>
                    <a:pt x="4336145" y="0"/>
                  </a:lnTo>
                  <a:lnTo>
                    <a:pt x="4336145" y="7203605"/>
                  </a:lnTo>
                  <a:lnTo>
                    <a:pt x="0" y="7203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25" t="0" r="-492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2477498">
              <a:off x="12150081" y="2664049"/>
              <a:ext cx="2327154" cy="3404055"/>
            </a:xfrm>
            <a:custGeom>
              <a:avLst/>
              <a:gdLst/>
              <a:ahLst/>
              <a:cxnLst/>
              <a:rect r="r" b="b" t="t" l="l"/>
              <a:pathLst>
                <a:path h="3404055" w="2327154">
                  <a:moveTo>
                    <a:pt x="0" y="0"/>
                  </a:moveTo>
                  <a:lnTo>
                    <a:pt x="2327154" y="0"/>
                  </a:lnTo>
                  <a:lnTo>
                    <a:pt x="2327154" y="3404055"/>
                  </a:lnTo>
                  <a:lnTo>
                    <a:pt x="0" y="3404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273" r="0" b="-1273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748334" y="5812579"/>
              <a:ext cx="4275118" cy="3714931"/>
            </a:xfrm>
            <a:custGeom>
              <a:avLst/>
              <a:gdLst/>
              <a:ahLst/>
              <a:cxnLst/>
              <a:rect r="r" b="b" t="t" l="l"/>
              <a:pathLst>
                <a:path h="3714931" w="4275118">
                  <a:moveTo>
                    <a:pt x="0" y="0"/>
                  </a:moveTo>
                  <a:lnTo>
                    <a:pt x="4275118" y="0"/>
                  </a:lnTo>
                  <a:lnTo>
                    <a:pt x="4275118" y="3714930"/>
                  </a:lnTo>
                  <a:lnTo>
                    <a:pt x="0" y="3714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47" t="0" r="-2847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7203888">
              <a:off x="4512948" y="879056"/>
              <a:ext cx="3440413" cy="3956010"/>
            </a:xfrm>
            <a:custGeom>
              <a:avLst/>
              <a:gdLst/>
              <a:ahLst/>
              <a:cxnLst/>
              <a:rect r="r" b="b" t="t" l="l"/>
              <a:pathLst>
                <a:path h="3956010" w="3440413">
                  <a:moveTo>
                    <a:pt x="0" y="0"/>
                  </a:moveTo>
                  <a:lnTo>
                    <a:pt x="3440413" y="0"/>
                  </a:lnTo>
                  <a:lnTo>
                    <a:pt x="3440413" y="3956011"/>
                  </a:lnTo>
                  <a:lnTo>
                    <a:pt x="0" y="395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81" r="0" b="-428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4414300">
              <a:off x="8166603" y="-165562"/>
              <a:ext cx="3221443" cy="4770111"/>
            </a:xfrm>
            <a:custGeom>
              <a:avLst/>
              <a:gdLst/>
              <a:ahLst/>
              <a:cxnLst/>
              <a:rect r="r" b="b" t="t" l="l"/>
              <a:pathLst>
                <a:path h="4770111" w="3221443">
                  <a:moveTo>
                    <a:pt x="0" y="0"/>
                  </a:moveTo>
                  <a:lnTo>
                    <a:pt x="3221443" y="0"/>
                  </a:lnTo>
                  <a:lnTo>
                    <a:pt x="3221443" y="4770111"/>
                  </a:lnTo>
                  <a:lnTo>
                    <a:pt x="0" y="4770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414" r="0" b="-3414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9657716">
              <a:off x="1173295" y="2833991"/>
              <a:ext cx="4972379" cy="8027589"/>
            </a:xfrm>
            <a:custGeom>
              <a:avLst/>
              <a:gdLst/>
              <a:ahLst/>
              <a:cxnLst/>
              <a:rect r="r" b="b" t="t" l="l"/>
              <a:pathLst>
                <a:path h="8027589" w="4972379">
                  <a:moveTo>
                    <a:pt x="0" y="0"/>
                  </a:moveTo>
                  <a:lnTo>
                    <a:pt x="4972378" y="0"/>
                  </a:lnTo>
                  <a:lnTo>
                    <a:pt x="4972378" y="8027588"/>
                  </a:lnTo>
                  <a:lnTo>
                    <a:pt x="0" y="802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434" t="0" r="-4434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7382118">
              <a:off x="2435858" y="8890283"/>
              <a:ext cx="4811427" cy="7430582"/>
            </a:xfrm>
            <a:custGeom>
              <a:avLst/>
              <a:gdLst/>
              <a:ahLst/>
              <a:cxnLst/>
              <a:rect r="r" b="b" t="t" l="l"/>
              <a:pathLst>
                <a:path h="7430582" w="4811427">
                  <a:moveTo>
                    <a:pt x="0" y="0"/>
                  </a:moveTo>
                  <a:lnTo>
                    <a:pt x="4811427" y="0"/>
                  </a:lnTo>
                  <a:lnTo>
                    <a:pt x="4811427" y="7430583"/>
                  </a:lnTo>
                  <a:lnTo>
                    <a:pt x="0" y="7430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046" r="0" b="-404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4966586">
              <a:off x="7734966" y="11750892"/>
              <a:ext cx="5189598" cy="3256642"/>
            </a:xfrm>
            <a:custGeom>
              <a:avLst/>
              <a:gdLst/>
              <a:ahLst/>
              <a:cxnLst/>
              <a:rect r="r" b="b" t="t" l="l"/>
              <a:pathLst>
                <a:path h="3256642" w="5189598">
                  <a:moveTo>
                    <a:pt x="0" y="0"/>
                  </a:moveTo>
                  <a:lnTo>
                    <a:pt x="5189597" y="0"/>
                  </a:lnTo>
                  <a:lnTo>
                    <a:pt x="5189597" y="3256642"/>
                  </a:lnTo>
                  <a:lnTo>
                    <a:pt x="0" y="3256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3422" r="0" b="-3422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2100904">
              <a:off x="11148546" y="9513288"/>
              <a:ext cx="4342276" cy="3226268"/>
            </a:xfrm>
            <a:custGeom>
              <a:avLst/>
              <a:gdLst/>
              <a:ahLst/>
              <a:cxnLst/>
              <a:rect r="r" b="b" t="t" l="l"/>
              <a:pathLst>
                <a:path h="3226268" w="4342276">
                  <a:moveTo>
                    <a:pt x="0" y="0"/>
                  </a:moveTo>
                  <a:lnTo>
                    <a:pt x="4342276" y="0"/>
                  </a:lnTo>
                  <a:lnTo>
                    <a:pt x="4342276" y="3226268"/>
                  </a:lnTo>
                  <a:lnTo>
                    <a:pt x="0" y="3226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330" t="0" r="-433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4744267" y="1730788"/>
            <a:ext cx="9230478" cy="6327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Integrate with Internet of Things (IoT) to send waste level notifications to smartphones or municipal servers.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Cr</a:t>
            </a: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eate multi-compartment bins for wet, dry, plastic, and recyclable waste.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Add s</a:t>
            </a: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olar panels to make the system energy-efficient.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Develop a mobile app for real-time waste monitoring.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Implement GPS-based route optimization for garbage trucks.</a:t>
            </a:r>
          </a:p>
          <a:p>
            <a:pPr algn="ctr" marL="706591" indent="-353296" lvl="1">
              <a:lnSpc>
                <a:spcPts val="4581"/>
              </a:lnSpc>
              <a:buFont typeface="Arial"/>
              <a:buChar char="•"/>
            </a:pPr>
            <a:r>
              <a:rPr lang="en-US" sz="3272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Use AI-based image recognition for automatic waste segregation in the future.</a:t>
            </a:r>
          </a:p>
          <a:p>
            <a:pPr algn="ctr" marL="0" indent="0" lvl="0">
              <a:lnSpc>
                <a:spcPts val="4581"/>
              </a:lnSpc>
              <a:spcBef>
                <a:spcPct val="0"/>
              </a:spcBef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2954049" y="2064641"/>
            <a:ext cx="5650791" cy="8476187"/>
          </a:xfrm>
          <a:custGeom>
            <a:avLst/>
            <a:gdLst/>
            <a:ahLst/>
            <a:cxnLst/>
            <a:rect r="r" b="b" t="t" l="l"/>
            <a:pathLst>
              <a:path h="8476187" w="5650791">
                <a:moveTo>
                  <a:pt x="0" y="0"/>
                </a:moveTo>
                <a:lnTo>
                  <a:pt x="5650791" y="0"/>
                </a:lnTo>
                <a:lnTo>
                  <a:pt x="5650791" y="8476187"/>
                </a:lnTo>
                <a:lnTo>
                  <a:pt x="0" y="847618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634065" y="75715"/>
            <a:ext cx="10690255" cy="1297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68"/>
              </a:lnSpc>
              <a:spcBef>
                <a:spcPct val="0"/>
              </a:spcBef>
            </a:pPr>
            <a:r>
              <a:rPr lang="en-US" sz="7548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Discussion — Societal Impact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60367" y="1585582"/>
            <a:ext cx="9564399" cy="3557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28482" indent="-364241" lvl="1">
              <a:lnSpc>
                <a:spcPts val="4723"/>
              </a:lnSpc>
              <a:buFont typeface="Arial"/>
              <a:buChar char="•"/>
            </a:pPr>
            <a:r>
              <a:rPr lang="en-US" sz="337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Research papers on smart waste management</a:t>
            </a:r>
          </a:p>
          <a:p>
            <a:pPr algn="ctr" marL="728482" indent="-364241" lvl="1">
              <a:lnSpc>
                <a:spcPts val="4723"/>
              </a:lnSpc>
              <a:buFont typeface="Arial"/>
              <a:buChar char="•"/>
            </a:pPr>
            <a:r>
              <a:rPr lang="en-US" sz="337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IEEE papers on IoT-based dustbins</a:t>
            </a:r>
          </a:p>
          <a:p>
            <a:pPr algn="ctr" marL="728482" indent="-364241" lvl="1">
              <a:lnSpc>
                <a:spcPts val="4723"/>
              </a:lnSpc>
              <a:buFont typeface="Arial"/>
              <a:buChar char="•"/>
            </a:pPr>
            <a:r>
              <a:rPr lang="en-US" sz="337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Government websites (Swachh Bharat</a:t>
            </a:r>
            <a:r>
              <a:rPr lang="en-US" sz="337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 Missi</a:t>
            </a:r>
            <a:r>
              <a:rPr lang="en-US" sz="337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on)</a:t>
            </a:r>
          </a:p>
          <a:p>
            <a:pPr algn="ctr" marL="728482" indent="-364241" lvl="1">
              <a:lnSpc>
                <a:spcPts val="4723"/>
              </a:lnSpc>
              <a:buFont typeface="Arial"/>
              <a:buChar char="•"/>
            </a:pPr>
            <a:r>
              <a:rPr lang="en-US" sz="337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Textbooks on environmental studies</a:t>
            </a:r>
          </a:p>
          <a:p>
            <a:pPr algn="ctr" marL="728482" indent="-364241" lvl="1">
              <a:lnSpc>
                <a:spcPts val="4723"/>
              </a:lnSpc>
              <a:buFont typeface="Arial"/>
              <a:buChar char="•"/>
            </a:pPr>
            <a:r>
              <a:rPr lang="en-US" sz="337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Articles/blogs from verified environmental sources</a:t>
            </a:r>
          </a:p>
          <a:p>
            <a:pPr algn="ctr" marL="0" indent="0" lvl="0">
              <a:lnSpc>
                <a:spcPts val="4723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144000" y="2285396"/>
            <a:ext cx="7701402" cy="7701402"/>
          </a:xfrm>
          <a:custGeom>
            <a:avLst/>
            <a:gdLst/>
            <a:ahLst/>
            <a:cxnLst/>
            <a:rect r="r" b="b" t="t" l="l"/>
            <a:pathLst>
              <a:path h="7701402" w="7701402">
                <a:moveTo>
                  <a:pt x="0" y="0"/>
                </a:moveTo>
                <a:lnTo>
                  <a:pt x="7701402" y="0"/>
                </a:lnTo>
                <a:lnTo>
                  <a:pt x="7701402" y="7701403"/>
                </a:lnTo>
                <a:lnTo>
                  <a:pt x="0" y="7701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17155" y="-190500"/>
            <a:ext cx="11267624" cy="159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998"/>
              </a:lnSpc>
              <a:spcBef>
                <a:spcPct val="0"/>
              </a:spcBef>
            </a:pPr>
            <a:r>
              <a:rPr lang="en-US" sz="9284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References / Bibliography</a:t>
            </a:r>
          </a:p>
        </p:txBody>
      </p:sp>
    </p:spTree>
  </p:cSld>
  <p:clrMapOvr>
    <a:masterClrMapping/>
  </p:clrMapOvr>
  <p:transition spd="slow">
    <p:push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7C7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82336" y="-1554853"/>
            <a:ext cx="9288394" cy="14812864"/>
          </a:xfrm>
          <a:custGeom>
            <a:avLst/>
            <a:gdLst/>
            <a:ahLst/>
            <a:cxnLst/>
            <a:rect r="r" b="b" t="t" l="l"/>
            <a:pathLst>
              <a:path h="14812864" w="9288394">
                <a:moveTo>
                  <a:pt x="0" y="0"/>
                </a:moveTo>
                <a:lnTo>
                  <a:pt x="9288395" y="0"/>
                </a:lnTo>
                <a:lnTo>
                  <a:pt x="9288395" y="14812864"/>
                </a:lnTo>
                <a:lnTo>
                  <a:pt x="0" y="14812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4350" y="3949700"/>
            <a:ext cx="17259300" cy="119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 “Cleanliness is the foundation of a healthy society.”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165755" y="1358886"/>
            <a:ext cx="11956489" cy="3254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594"/>
              </a:lnSpc>
              <a:spcBef>
                <a:spcPct val="0"/>
              </a:spcBef>
            </a:pPr>
            <a:r>
              <a:rPr lang="en-US" sz="18995">
                <a:solidFill>
                  <a:srgbClr val="FFFFFF"/>
                </a:solidFill>
                <a:latin typeface="Futura Display"/>
                <a:ea typeface="Futura Display"/>
                <a:cs typeface="Futura Display"/>
                <a:sym typeface="Futura Display"/>
              </a:rPr>
              <a:t>Thank You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DAG43Sm5KYQ</dc:identifier>
  <dcterms:modified xsi:type="dcterms:W3CDTF">2011-08-01T06:04:30Z</dcterms:modified>
  <cp:revision>1</cp:revision>
  <dc:title>Environmental Studies (EVS)</dc:title>
</cp:coreProperties>
</file>